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39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79B69-A717-4868-A3AE-FD4CC36D2415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1DE78-2E57-4FE7-81BA-AD1662760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89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97E0B-FA5E-4193-A8EB-683F3664D519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70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D62D4-5CDD-4330-AFD8-0FECAD83747E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19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9E701-102D-47B7-AFAD-A7C5EFD08DF3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8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B1513-6DB4-4C4B-BF4B-F94AFECE48A6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83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7E1E-C899-40FF-B112-D291308C59E8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136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15A79-06D2-460A-BEE7-490549D81A95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90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5D14-C5F9-4EF0-B3F2-4F254B486534}" type="datetime1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52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5E500-E771-4FCE-B9F6-412784DCD55D}" type="datetime1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26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BE80F-7885-4C95-96E6-CB27E973FB7B}" type="datetime1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57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7990DCC-753E-4107-8E4E-9688A269C0CF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36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09635-5ED5-4EAB-BC7F-857BB7815592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3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C2678CF-F903-4892-8973-F7A76E549E6F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E3B834-9DCB-48D0-A36C-4D3E3864091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802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1BA6CE-AF5D-49D1-7C62-38F801EAF918}"/>
              </a:ext>
            </a:extLst>
          </p:cNvPr>
          <p:cNvSpPr txBox="1"/>
          <p:nvPr/>
        </p:nvSpPr>
        <p:spPr>
          <a:xfrm>
            <a:off x="1626781" y="2721114"/>
            <a:ext cx="9292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noProof="0" dirty="0"/>
              <a:t>INTRODUCTION TO MICROCONTROLLERS</a:t>
            </a:r>
          </a:p>
        </p:txBody>
      </p:sp>
      <p:pic>
        <p:nvPicPr>
          <p:cNvPr id="6" name="Picture 5" descr="A logo with a lightning bolt&#10;&#10;AI-generated content may be incorrect.">
            <a:extLst>
              <a:ext uri="{FF2B5EF4-FFF2-40B4-BE49-F238E27FC236}">
                <a16:creationId xmlns:a16="http://schemas.microsoft.com/office/drawing/2014/main" id="{C658231D-40BD-F61D-6BC4-EC327E3B9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39" y="4411337"/>
            <a:ext cx="1903863" cy="19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80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2C8B-9EC7-1E61-16DB-976519B9C6C0}"/>
              </a:ext>
            </a:extLst>
          </p:cNvPr>
          <p:cNvSpPr txBox="1">
            <a:spLocks/>
          </p:cNvSpPr>
          <p:nvPr/>
        </p:nvSpPr>
        <p:spPr>
          <a:xfrm>
            <a:off x="233916" y="378811"/>
            <a:ext cx="5358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dirty="0"/>
              <a:t>Challenges and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6DB1A-58E3-B5C9-7F3A-79EC4AB4E905}"/>
              </a:ext>
            </a:extLst>
          </p:cNvPr>
          <p:cNvSpPr txBox="1">
            <a:spLocks/>
          </p:cNvSpPr>
          <p:nvPr/>
        </p:nvSpPr>
        <p:spPr>
          <a:xfrm>
            <a:off x="463953" y="428105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Security in connected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05941-8AAF-EA7E-1BA2-F727F74A1544}"/>
              </a:ext>
            </a:extLst>
          </p:cNvPr>
          <p:cNvSpPr txBox="1"/>
          <p:nvPr/>
        </p:nvSpPr>
        <p:spPr>
          <a:xfrm>
            <a:off x="463953" y="1456436"/>
            <a:ext cx="6499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Limited memory and processing power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251B7-B619-6857-AC71-B536156C4AEC}"/>
              </a:ext>
            </a:extLst>
          </p:cNvPr>
          <p:cNvSpPr txBox="1"/>
          <p:nvPr/>
        </p:nvSpPr>
        <p:spPr>
          <a:xfrm>
            <a:off x="463953" y="2397976"/>
            <a:ext cx="609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Real-time performance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DBB6D-BD72-F06F-4A06-DC8365843858}"/>
              </a:ext>
            </a:extLst>
          </p:cNvPr>
          <p:cNvSpPr txBox="1"/>
          <p:nvPr/>
        </p:nvSpPr>
        <p:spPr>
          <a:xfrm>
            <a:off x="463953" y="3339516"/>
            <a:ext cx="6666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Power management in portable devices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933E873-3D32-D372-03D8-3A7336CD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66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38900F-25F9-EDC8-C4EF-12048458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49146"/>
            <a:ext cx="1312025" cy="365125"/>
          </a:xfrm>
        </p:spPr>
        <p:txBody>
          <a:bodyPr/>
          <a:lstStyle/>
          <a:p>
            <a:fld id="{C1E3B834-9DCB-48D0-A36C-4D3E38640917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16C9E2-CC07-466B-D150-E515837E44B0}"/>
              </a:ext>
            </a:extLst>
          </p:cNvPr>
          <p:cNvSpPr txBox="1">
            <a:spLocks/>
          </p:cNvSpPr>
          <p:nvPr/>
        </p:nvSpPr>
        <p:spPr>
          <a:xfrm>
            <a:off x="676068" y="3085950"/>
            <a:ext cx="3527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sz="2400" noProof="0" dirty="0"/>
              <a:t>Software considerations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56AB9-37DD-9B2F-32CF-0703DF5F77B3}"/>
              </a:ext>
            </a:extLst>
          </p:cNvPr>
          <p:cNvSpPr txBox="1"/>
          <p:nvPr/>
        </p:nvSpPr>
        <p:spPr>
          <a:xfrm>
            <a:off x="964284" y="2009134"/>
            <a:ext cx="7176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Number of inputs/outputs (GPIO)</a:t>
            </a:r>
          </a:p>
          <a:p>
            <a:r>
              <a:rPr lang="en-US" dirty="0"/>
              <a:t>Types of communication protocols needed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1463F0-C10F-B865-04D0-F866E343E4C6}"/>
              </a:ext>
            </a:extLst>
          </p:cNvPr>
          <p:cNvSpPr txBox="1">
            <a:spLocks/>
          </p:cNvSpPr>
          <p:nvPr/>
        </p:nvSpPr>
        <p:spPr>
          <a:xfrm>
            <a:off x="676069" y="1572273"/>
            <a:ext cx="3527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sz="2400" noProof="0" dirty="0"/>
              <a:t>Hardware considerations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6EBF2-CBB8-4AA3-3727-C265F624EC81}"/>
              </a:ext>
            </a:extLst>
          </p:cNvPr>
          <p:cNvSpPr txBox="1"/>
          <p:nvPr/>
        </p:nvSpPr>
        <p:spPr>
          <a:xfrm>
            <a:off x="964283" y="3559904"/>
            <a:ext cx="10157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CPU frequency needed and decide if an external clock is </a:t>
            </a:r>
            <a:r>
              <a:rPr lang="en-US" dirty="0" err="1"/>
              <a:t>nedded</a:t>
            </a:r>
            <a:endParaRPr lang="en-US" dirty="0"/>
          </a:p>
          <a:p>
            <a:r>
              <a:rPr lang="en-US" dirty="0"/>
              <a:t>Mathematical calculations (fixed point, floating point)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5D6FA7-6805-69B4-4A03-B5B12EFD3736}"/>
              </a:ext>
            </a:extLst>
          </p:cNvPr>
          <p:cNvSpPr txBox="1">
            <a:spLocks/>
          </p:cNvSpPr>
          <p:nvPr/>
        </p:nvSpPr>
        <p:spPr>
          <a:xfrm>
            <a:off x="676068" y="4599628"/>
            <a:ext cx="397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sz="2400" noProof="0" dirty="0"/>
              <a:t>Microcontroller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3C6DE-14BF-DF7B-D3FD-BE93ED1F4AFA}"/>
              </a:ext>
            </a:extLst>
          </p:cNvPr>
          <p:cNvSpPr txBox="1"/>
          <p:nvPr/>
        </p:nvSpPr>
        <p:spPr>
          <a:xfrm>
            <a:off x="964284" y="5110236"/>
            <a:ext cx="10157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Data size (8-bit, 16-bit or 32-bit) that a CPU can handle at a time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6E9FE8B-EAC6-72C6-0663-AD697549024D}"/>
              </a:ext>
            </a:extLst>
          </p:cNvPr>
          <p:cNvSpPr txBox="1">
            <a:spLocks/>
          </p:cNvSpPr>
          <p:nvPr/>
        </p:nvSpPr>
        <p:spPr>
          <a:xfrm>
            <a:off x="233916" y="538305"/>
            <a:ext cx="5358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dirty="0"/>
              <a:t>Selecting a 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4233644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06F3FE-0011-C52D-305E-0A41E431A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92B22D2-1800-E3CE-D30B-164E2CE12D5A}"/>
              </a:ext>
            </a:extLst>
          </p:cNvPr>
          <p:cNvSpPr txBox="1">
            <a:spLocks/>
          </p:cNvSpPr>
          <p:nvPr/>
        </p:nvSpPr>
        <p:spPr>
          <a:xfrm>
            <a:off x="654803" y="3302219"/>
            <a:ext cx="5065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sz="2400" noProof="0" dirty="0"/>
              <a:t>Search for adequate microcontroller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5AC135-C841-3704-2DA2-0D469001ECC2}"/>
              </a:ext>
            </a:extLst>
          </p:cNvPr>
          <p:cNvSpPr txBox="1"/>
          <p:nvPr/>
        </p:nvSpPr>
        <p:spPr>
          <a:xfrm>
            <a:off x="654803" y="3763884"/>
            <a:ext cx="101573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fr-FR" dirty="0"/>
              <a:t>S</a:t>
            </a:r>
            <a:r>
              <a:rPr lang="en-US" dirty="0" err="1"/>
              <a:t>earch</a:t>
            </a:r>
            <a:r>
              <a:rPr lang="en-US" dirty="0"/>
              <a:t> for communities and sources of support</a:t>
            </a:r>
          </a:p>
          <a:p>
            <a:r>
              <a:rPr lang="en-US" dirty="0"/>
              <a:t>Examination of costs</a:t>
            </a:r>
          </a:p>
          <a:p>
            <a:r>
              <a:rPr lang="en-US" dirty="0"/>
              <a:t>Examination of scalability (for future upgrades)</a:t>
            </a:r>
          </a:p>
          <a:p>
            <a:r>
              <a:rPr lang="en-US" noProof="0" dirty="0"/>
              <a:t>Examination o</a:t>
            </a:r>
            <a:r>
              <a:rPr lang="en-US" dirty="0"/>
              <a:t>f development tools</a:t>
            </a:r>
            <a:endParaRPr lang="en-US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78251F-D026-05A4-8549-A95E6E655DB3}"/>
              </a:ext>
            </a:extLst>
          </p:cNvPr>
          <p:cNvSpPr txBox="1">
            <a:spLocks/>
          </p:cNvSpPr>
          <p:nvPr/>
        </p:nvSpPr>
        <p:spPr>
          <a:xfrm>
            <a:off x="233916" y="538305"/>
            <a:ext cx="5358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dirty="0"/>
              <a:t>Selecting a microcontroller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DFED6BA-D09D-DD7A-9415-1BA225685AE2}"/>
              </a:ext>
            </a:extLst>
          </p:cNvPr>
          <p:cNvSpPr txBox="1">
            <a:spLocks/>
          </p:cNvSpPr>
          <p:nvPr/>
        </p:nvSpPr>
        <p:spPr>
          <a:xfrm>
            <a:off x="654803" y="1303451"/>
            <a:ext cx="397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sz="2400" noProof="0" dirty="0"/>
              <a:t>Memory considerations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3DB020-9B1E-2745-8C7E-109AE072550B}"/>
              </a:ext>
            </a:extLst>
          </p:cNvPr>
          <p:cNvSpPr txBox="1"/>
          <p:nvPr/>
        </p:nvSpPr>
        <p:spPr>
          <a:xfrm>
            <a:off x="943019" y="1764761"/>
            <a:ext cx="10157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Flash size and RAM size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DFB846-8A78-7896-57CD-656C38E3903A}"/>
              </a:ext>
            </a:extLst>
          </p:cNvPr>
          <p:cNvSpPr txBox="1">
            <a:spLocks/>
          </p:cNvSpPr>
          <p:nvPr/>
        </p:nvSpPr>
        <p:spPr>
          <a:xfrm>
            <a:off x="702067" y="2302835"/>
            <a:ext cx="420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sz="2400" noProof="0" dirty="0"/>
              <a:t>Special features considerations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7A00DC-0AF0-DB46-9C49-3D31F2218594}"/>
              </a:ext>
            </a:extLst>
          </p:cNvPr>
          <p:cNvSpPr txBox="1"/>
          <p:nvPr/>
        </p:nvSpPr>
        <p:spPr>
          <a:xfrm>
            <a:off x="1017314" y="2760279"/>
            <a:ext cx="10157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noProof="0" dirty="0"/>
              <a:t>Built-in peripherals (PWM, ADC…), Operating voltage …</a:t>
            </a:r>
          </a:p>
        </p:txBody>
      </p:sp>
    </p:spTree>
    <p:extLst>
      <p:ext uri="{BB962C8B-B14F-4D97-AF65-F5344CB8AC3E}">
        <p14:creationId xmlns:p14="http://schemas.microsoft.com/office/powerpoint/2010/main" val="3831631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5DD1E70-4132-6011-D486-DE05B6A0D2F9}"/>
              </a:ext>
            </a:extLst>
          </p:cNvPr>
          <p:cNvSpPr txBox="1">
            <a:spLocks/>
          </p:cNvSpPr>
          <p:nvPr/>
        </p:nvSpPr>
        <p:spPr>
          <a:xfrm>
            <a:off x="191386" y="115149"/>
            <a:ext cx="5497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/>
            </a:lvl1pPr>
          </a:lstStyle>
          <a:p>
            <a:r>
              <a:rPr lang="en-US" sz="3200" noProof="0" dirty="0"/>
              <a:t>Definition of a microcontroller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8ACE927-E784-0B1E-4285-128022DC31F8}"/>
              </a:ext>
            </a:extLst>
          </p:cNvPr>
          <p:cNvSpPr txBox="1">
            <a:spLocks/>
          </p:cNvSpPr>
          <p:nvPr/>
        </p:nvSpPr>
        <p:spPr>
          <a:xfrm>
            <a:off x="497070" y="4812837"/>
            <a:ext cx="5861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noProof="0" dirty="0"/>
              <a:t>Designed to perform specific tasks in embedded systems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D3790-E0F5-DA4E-690F-B952CA1DDF1E}"/>
              </a:ext>
            </a:extLst>
          </p:cNvPr>
          <p:cNvSpPr txBox="1"/>
          <p:nvPr/>
        </p:nvSpPr>
        <p:spPr>
          <a:xfrm>
            <a:off x="497070" y="1003015"/>
            <a:ext cx="5861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noProof="0" dirty="0"/>
              <a:t>Small, self-contained computer on a single chip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8F3AD-D9BF-2DC8-F059-29A344390125}"/>
              </a:ext>
            </a:extLst>
          </p:cNvPr>
          <p:cNvSpPr txBox="1"/>
          <p:nvPr/>
        </p:nvSpPr>
        <p:spPr>
          <a:xfrm>
            <a:off x="497070" y="3536525"/>
            <a:ext cx="5861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noProof="0" dirty="0"/>
              <a:t>Contains CPU, memory (RAM, Flash), and I/O peripherals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618BF5-4236-012D-E1A3-77C4894FA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061" y="899669"/>
            <a:ext cx="4286250" cy="48672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0478DA-2E2C-A8E4-F15F-9147BDD99852}"/>
              </a:ext>
            </a:extLst>
          </p:cNvPr>
          <p:cNvSpPr txBox="1"/>
          <p:nvPr/>
        </p:nvSpPr>
        <p:spPr>
          <a:xfrm>
            <a:off x="497070" y="2260213"/>
            <a:ext cx="6382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noProof="0" dirty="0"/>
              <a:t>Helps to change the function without changing the electronic circuit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D9D67E2-23B3-CBC0-7AE6-B93B6869E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7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90F2-DC3D-0700-BC67-4451C0C395C9}"/>
              </a:ext>
            </a:extLst>
          </p:cNvPr>
          <p:cNvSpPr txBox="1">
            <a:spLocks/>
          </p:cNvSpPr>
          <p:nvPr/>
        </p:nvSpPr>
        <p:spPr>
          <a:xfrm>
            <a:off x="106326" y="168314"/>
            <a:ext cx="427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noProof="0" dirty="0"/>
              <a:t>Historical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FE1AA-9318-2C93-AD5B-1F033FB84F05}"/>
              </a:ext>
            </a:extLst>
          </p:cNvPr>
          <p:cNvSpPr txBox="1">
            <a:spLocks/>
          </p:cNvSpPr>
          <p:nvPr/>
        </p:nvSpPr>
        <p:spPr>
          <a:xfrm>
            <a:off x="265814" y="5135214"/>
            <a:ext cx="8335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noProof="0" dirty="0"/>
              <a:t>2000s–Present: Dominance of ARM Cortex-M, IoT expansion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CC5FB-1441-6C0B-603D-6327A0FA9440}"/>
              </a:ext>
            </a:extLst>
          </p:cNvPr>
          <p:cNvSpPr txBox="1"/>
          <p:nvPr/>
        </p:nvSpPr>
        <p:spPr>
          <a:xfrm>
            <a:off x="265815" y="1146726"/>
            <a:ext cx="8335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noProof="0" dirty="0"/>
              <a:t>1971: 4-bits microcontroller – Intel 4004 used in calculators by a Japanese company named BUSICOM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747D1-5740-B29B-2548-452407FCB6C5}"/>
              </a:ext>
            </a:extLst>
          </p:cNvPr>
          <p:cNvSpPr txBox="1"/>
          <p:nvPr/>
        </p:nvSpPr>
        <p:spPr>
          <a:xfrm>
            <a:off x="265815" y="4092976"/>
            <a:ext cx="8335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noProof="0" dirty="0"/>
              <a:t>1980s–90s: Rise of 8051, PIC, and AVR families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ABD1F-DD19-38BC-B1EB-59F4A7700AA2}"/>
              </a:ext>
            </a:extLst>
          </p:cNvPr>
          <p:cNvSpPr txBox="1"/>
          <p:nvPr/>
        </p:nvSpPr>
        <p:spPr>
          <a:xfrm>
            <a:off x="265815" y="2619851"/>
            <a:ext cx="8335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noProof="0" dirty="0"/>
              <a:t>1973: 12-bits microcontroller – Toshiba TLCS-12 used in Ford’s cars as engine controller</a:t>
            </a:r>
          </a:p>
        </p:txBody>
      </p:sp>
      <p:pic>
        <p:nvPicPr>
          <p:cNvPr id="1026" name="Picture 2" descr="History of Microcontrollers | Toshiba Electronic Devices &amp; Storage  Corporation | Asia-English">
            <a:extLst>
              <a:ext uri="{FF2B5EF4-FFF2-40B4-BE49-F238E27FC236}">
                <a16:creationId xmlns:a16="http://schemas.microsoft.com/office/drawing/2014/main" id="{FE57F264-9D31-B1CA-0F46-9CB9D41FC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695" y="3573958"/>
            <a:ext cx="4047305" cy="272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l 4004 — Wikipédia">
            <a:extLst>
              <a:ext uri="{FF2B5EF4-FFF2-40B4-BE49-F238E27FC236}">
                <a16:creationId xmlns:a16="http://schemas.microsoft.com/office/drawing/2014/main" id="{DF1BE569-DCDC-1439-25CD-DED8C1C15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781" y="1239440"/>
            <a:ext cx="2584179" cy="172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8F97AE0-8BCC-AE8A-20BD-7C83FE49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72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7AA9-A8B1-41A2-1928-3C0CD3EB4420}"/>
              </a:ext>
            </a:extLst>
          </p:cNvPr>
          <p:cNvSpPr txBox="1">
            <a:spLocks/>
          </p:cNvSpPr>
          <p:nvPr/>
        </p:nvSpPr>
        <p:spPr>
          <a:xfrm>
            <a:off x="255181" y="189578"/>
            <a:ext cx="4061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noProof="0" dirty="0"/>
              <a:t>Architecture overview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F6BFAF-06B2-1C5D-7826-2775F9844751}"/>
              </a:ext>
            </a:extLst>
          </p:cNvPr>
          <p:cNvSpPr txBox="1">
            <a:spLocks/>
          </p:cNvSpPr>
          <p:nvPr/>
        </p:nvSpPr>
        <p:spPr>
          <a:xfrm>
            <a:off x="1273922" y="843696"/>
            <a:ext cx="406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sz="2400" noProof="0" dirty="0"/>
              <a:t>Harvard architecture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B19BF9-5A6E-2B52-00A1-DEDD4EDB9977}"/>
              </a:ext>
            </a:extLst>
          </p:cNvPr>
          <p:cNvSpPr txBox="1">
            <a:spLocks/>
          </p:cNvSpPr>
          <p:nvPr/>
        </p:nvSpPr>
        <p:spPr>
          <a:xfrm>
            <a:off x="6774703" y="922297"/>
            <a:ext cx="514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sz="2400" noProof="0" dirty="0"/>
              <a:t>Von Neumann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D3AB6-E6E4-7F8E-412F-20FA0A6600B0}"/>
              </a:ext>
            </a:extLst>
          </p:cNvPr>
          <p:cNvSpPr txBox="1"/>
          <p:nvPr/>
        </p:nvSpPr>
        <p:spPr>
          <a:xfrm>
            <a:off x="255180" y="1277307"/>
            <a:ext cx="5893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noProof="0" dirty="0"/>
              <a:t>Known as RISC (Reduced Instruction Set Computer)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931145-37CB-C893-ACD2-5D431D885F2D}"/>
              </a:ext>
            </a:extLst>
          </p:cNvPr>
          <p:cNvSpPr txBox="1"/>
          <p:nvPr/>
        </p:nvSpPr>
        <p:spPr>
          <a:xfrm>
            <a:off x="6570914" y="1277306"/>
            <a:ext cx="5621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noProof="0" dirty="0"/>
              <a:t>Known as CISC (Complex Instruction Set Computer)</a:t>
            </a:r>
          </a:p>
        </p:txBody>
      </p:sp>
      <p:pic>
        <p:nvPicPr>
          <p:cNvPr id="2050" name="Picture 2" descr="Harvard vs Von Neumann Architecture | Embedded Wala">
            <a:extLst>
              <a:ext uri="{FF2B5EF4-FFF2-40B4-BE49-F238E27FC236}">
                <a16:creationId xmlns:a16="http://schemas.microsoft.com/office/drawing/2014/main" id="{0ED6F1AE-062D-0027-5CFC-80C4D0555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8" t="6145" r="20466" b="53572"/>
          <a:stretch>
            <a:fillRect/>
          </a:stretch>
        </p:blipFill>
        <p:spPr bwMode="auto">
          <a:xfrm>
            <a:off x="997688" y="4447231"/>
            <a:ext cx="4614106" cy="16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rvard vs Von Neumann Architecture | Embedded Wala">
            <a:extLst>
              <a:ext uri="{FF2B5EF4-FFF2-40B4-BE49-F238E27FC236}">
                <a16:creationId xmlns:a16="http://schemas.microsoft.com/office/drawing/2014/main" id="{1024CAAC-6F85-5B08-B09D-5EE64692A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7" t="54804" r="29222" b="3643"/>
          <a:stretch>
            <a:fillRect/>
          </a:stretch>
        </p:blipFill>
        <p:spPr bwMode="auto">
          <a:xfrm>
            <a:off x="7644801" y="4447231"/>
            <a:ext cx="3402419" cy="172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5D95F6-31DC-AE71-34EE-0D2EAC958AD9}"/>
              </a:ext>
            </a:extLst>
          </p:cNvPr>
          <p:cNvSpPr txBox="1"/>
          <p:nvPr/>
        </p:nvSpPr>
        <p:spPr>
          <a:xfrm>
            <a:off x="255180" y="2186426"/>
            <a:ext cx="5036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noProof="0" dirty="0"/>
              <a:t>Newer than Von Neumann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9EE6C-E0FD-B18F-47E7-C6A236997584}"/>
              </a:ext>
            </a:extLst>
          </p:cNvPr>
          <p:cNvSpPr txBox="1"/>
          <p:nvPr/>
        </p:nvSpPr>
        <p:spPr>
          <a:xfrm>
            <a:off x="255179" y="2709646"/>
            <a:ext cx="58939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noProof="0" dirty="0"/>
              <a:t>Memory bus and Data bus are separate which allows simultaneous  access to data and instructions (Faster)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FC8B6-92DD-3128-9B15-FAC138FACC6D}"/>
              </a:ext>
            </a:extLst>
          </p:cNvPr>
          <p:cNvSpPr txBox="1"/>
          <p:nvPr/>
        </p:nvSpPr>
        <p:spPr>
          <a:xfrm>
            <a:off x="6570914" y="2185429"/>
            <a:ext cx="56210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noProof="0" dirty="0"/>
              <a:t>Shared bus, which can cause the von Neumann bottleneck (a limitation in data throughput)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E39F6-01F1-C2A5-E4D8-10AF742143FC}"/>
              </a:ext>
            </a:extLst>
          </p:cNvPr>
          <p:cNvSpPr txBox="1"/>
          <p:nvPr/>
        </p:nvSpPr>
        <p:spPr>
          <a:xfrm>
            <a:off x="6570913" y="3569002"/>
            <a:ext cx="340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noProof="0" dirty="0"/>
              <a:t>Simpler design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E5567D9-9B7A-71C7-16AA-1AC4E698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45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A0474-C96F-C260-F24C-D229660F46A3}"/>
              </a:ext>
            </a:extLst>
          </p:cNvPr>
          <p:cNvSpPr txBox="1">
            <a:spLocks/>
          </p:cNvSpPr>
          <p:nvPr/>
        </p:nvSpPr>
        <p:spPr>
          <a:xfrm>
            <a:off x="255181" y="189578"/>
            <a:ext cx="4061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noProof="0" dirty="0"/>
              <a:t>Architecture overview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27A623A-3B69-C260-8C01-3CB4560A0FC3}"/>
              </a:ext>
            </a:extLst>
          </p:cNvPr>
          <p:cNvSpPr txBox="1">
            <a:spLocks/>
          </p:cNvSpPr>
          <p:nvPr/>
        </p:nvSpPr>
        <p:spPr>
          <a:xfrm>
            <a:off x="1144771" y="922297"/>
            <a:ext cx="406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sz="2400" noProof="0" dirty="0"/>
              <a:t>RISC architecture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5D664A-988C-F336-DCB5-8A79025AAC85}"/>
              </a:ext>
            </a:extLst>
          </p:cNvPr>
          <p:cNvSpPr txBox="1">
            <a:spLocks/>
          </p:cNvSpPr>
          <p:nvPr/>
        </p:nvSpPr>
        <p:spPr>
          <a:xfrm>
            <a:off x="6551420" y="922297"/>
            <a:ext cx="514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sz="2400" noProof="0" dirty="0"/>
              <a:t>CISC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DFEB3-FA4C-829A-5628-6E4C460ACB7E}"/>
              </a:ext>
            </a:extLst>
          </p:cNvPr>
          <p:cNvSpPr txBox="1"/>
          <p:nvPr/>
        </p:nvSpPr>
        <p:spPr>
          <a:xfrm>
            <a:off x="255181" y="1374143"/>
            <a:ext cx="5840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noProof="0" dirty="0"/>
              <a:t>Contains a hardwired programming unit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6EAA3-8705-908E-8C70-3AE2CE4C898D}"/>
              </a:ext>
            </a:extLst>
          </p:cNvPr>
          <p:cNvSpPr txBox="1"/>
          <p:nvPr/>
        </p:nvSpPr>
        <p:spPr>
          <a:xfrm>
            <a:off x="6657744" y="1374144"/>
            <a:ext cx="5279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noProof="0" dirty="0" err="1"/>
              <a:t>Microcoded</a:t>
            </a:r>
            <a:r>
              <a:rPr lang="en-US" noProof="0" dirty="0"/>
              <a:t> (implemented via small programs inside the CPU)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110FF-335F-4093-4B81-0E029E6B5210}"/>
              </a:ext>
            </a:extLst>
          </p:cNvPr>
          <p:cNvSpPr txBox="1"/>
          <p:nvPr/>
        </p:nvSpPr>
        <p:spPr>
          <a:xfrm>
            <a:off x="255181" y="2303042"/>
            <a:ext cx="5840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noProof="0" dirty="0"/>
              <a:t>Simple instructions decoding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C84B6-817C-DE61-CE43-30AA61A02F5F}"/>
              </a:ext>
            </a:extLst>
          </p:cNvPr>
          <p:cNvSpPr txBox="1"/>
          <p:nvPr/>
        </p:nvSpPr>
        <p:spPr>
          <a:xfrm>
            <a:off x="255179" y="2886383"/>
            <a:ext cx="5840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fr-FR" dirty="0"/>
              <a:t>A</a:t>
            </a:r>
            <a:r>
              <a:rPr lang="en-US" dirty="0"/>
              <a:t> single clock cycle for instruction execution</a:t>
            </a:r>
            <a:endParaRPr 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2066AE-C153-0F0B-FA2D-B6E7C93707D5}"/>
              </a:ext>
            </a:extLst>
          </p:cNvPr>
          <p:cNvSpPr txBox="1"/>
          <p:nvPr/>
        </p:nvSpPr>
        <p:spPr>
          <a:xfrm>
            <a:off x="6657743" y="2401830"/>
            <a:ext cx="5036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noProof="0" dirty="0"/>
              <a:t>Less usage of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7F4D88-7A57-9A66-72E3-E13184955484}"/>
              </a:ext>
            </a:extLst>
          </p:cNvPr>
          <p:cNvSpPr txBox="1"/>
          <p:nvPr/>
        </p:nvSpPr>
        <p:spPr>
          <a:xfrm>
            <a:off x="6657743" y="3167390"/>
            <a:ext cx="5036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noProof="0" dirty="0"/>
              <a:t>Less number of instructions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79E426-A802-1175-A1F0-47BA43951426}"/>
              </a:ext>
            </a:extLst>
          </p:cNvPr>
          <p:cNvSpPr txBox="1"/>
          <p:nvPr/>
        </p:nvSpPr>
        <p:spPr>
          <a:xfrm>
            <a:off x="255179" y="3806783"/>
            <a:ext cx="5840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noProof="0" dirty="0"/>
              <a:t>Fixed size for instructions (32bits-4bytes)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E1D62-91D2-87B3-14AC-0C26EB3887C0}"/>
              </a:ext>
            </a:extLst>
          </p:cNvPr>
          <p:cNvSpPr txBox="1"/>
          <p:nvPr/>
        </p:nvSpPr>
        <p:spPr>
          <a:xfrm>
            <a:off x="6657743" y="3840490"/>
            <a:ext cx="5279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fr-FR" dirty="0"/>
              <a:t>Variable size for instructions (</a:t>
            </a:r>
            <a:r>
              <a:rPr lang="en-US" dirty="0"/>
              <a:t>16 to 64 bits for each instruction</a:t>
            </a:r>
            <a:r>
              <a:rPr lang="fr-FR" dirty="0"/>
              <a:t>)</a:t>
            </a:r>
            <a:endParaRPr lang="en-US" noProof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242A0F-5A37-CA30-FFC8-F7FA17614D43}"/>
              </a:ext>
            </a:extLst>
          </p:cNvPr>
          <p:cNvSpPr txBox="1"/>
          <p:nvPr/>
        </p:nvSpPr>
        <p:spPr>
          <a:xfrm>
            <a:off x="6657743" y="4760890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Performance is optimized with a focus on hardware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70FC16-9186-7380-2998-E880146F0C5E}"/>
              </a:ext>
            </a:extLst>
          </p:cNvPr>
          <p:cNvSpPr txBox="1"/>
          <p:nvPr/>
        </p:nvSpPr>
        <p:spPr>
          <a:xfrm>
            <a:off x="255179" y="4760890"/>
            <a:ext cx="6379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Performance is optimized, with an emphasis on software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4AF047-8928-3ED3-13B1-246F3DA568CA}"/>
              </a:ext>
            </a:extLst>
          </p:cNvPr>
          <p:cNvSpPr txBox="1"/>
          <p:nvPr/>
        </p:nvSpPr>
        <p:spPr>
          <a:xfrm>
            <a:off x="1144771" y="5681290"/>
            <a:ext cx="4543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Commonly used in ARC, Alpha, ARC, ARM, AVR, PA-RISC, and SPARC.	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E8CF57-8488-1F0A-A755-08E5A7578E83}"/>
              </a:ext>
            </a:extLst>
          </p:cNvPr>
          <p:cNvSpPr txBox="1"/>
          <p:nvPr/>
        </p:nvSpPr>
        <p:spPr>
          <a:xfrm>
            <a:off x="7549997" y="5612537"/>
            <a:ext cx="4311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Commonly used in System/360, VAX, AMD, and Intel x86 processors.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3DF4CDF7-F6FC-B8D7-E5C4-544AC8F4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91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C8CEF-D0F0-16F2-43C9-186D01FD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67" y="1092040"/>
            <a:ext cx="10576387" cy="50502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F14F550-94DC-691E-C08A-62F80D0F4989}"/>
              </a:ext>
            </a:extLst>
          </p:cNvPr>
          <p:cNvSpPr txBox="1">
            <a:spLocks/>
          </p:cNvSpPr>
          <p:nvPr/>
        </p:nvSpPr>
        <p:spPr>
          <a:xfrm>
            <a:off x="255181" y="189578"/>
            <a:ext cx="4061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noProof="0" dirty="0"/>
              <a:t>Architecture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17481-8E44-7FB2-0FC3-F2CF28A6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0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D4C5-81EF-72C4-2348-9FAD02D930DD}"/>
              </a:ext>
            </a:extLst>
          </p:cNvPr>
          <p:cNvSpPr txBox="1">
            <a:spLocks/>
          </p:cNvSpPr>
          <p:nvPr/>
        </p:nvSpPr>
        <p:spPr>
          <a:xfrm>
            <a:off x="163902" y="217128"/>
            <a:ext cx="5528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dirty="0"/>
              <a:t>Some features and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ED128-0715-E4EF-45CD-1EBCE8FDCF35}"/>
              </a:ext>
            </a:extLst>
          </p:cNvPr>
          <p:cNvSpPr txBox="1">
            <a:spLocks/>
          </p:cNvSpPr>
          <p:nvPr/>
        </p:nvSpPr>
        <p:spPr>
          <a:xfrm>
            <a:off x="656560" y="4320320"/>
            <a:ext cx="543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Low-power and sleep modes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25038-DD32-8C5B-C7F5-E9FBF9CB97D1}"/>
              </a:ext>
            </a:extLst>
          </p:cNvPr>
          <p:cNvSpPr txBox="1"/>
          <p:nvPr/>
        </p:nvSpPr>
        <p:spPr>
          <a:xfrm>
            <a:off x="656560" y="1462404"/>
            <a:ext cx="609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Digital &amp; Analog I/O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BD0D80-C637-6AF4-E643-4E43337A69BE}"/>
              </a:ext>
            </a:extLst>
          </p:cNvPr>
          <p:cNvSpPr txBox="1"/>
          <p:nvPr/>
        </p:nvSpPr>
        <p:spPr>
          <a:xfrm>
            <a:off x="656560" y="2176883"/>
            <a:ext cx="609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Timers, PWM, watchdogs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EEB2D-8572-B87F-4146-271C60781112}"/>
              </a:ext>
            </a:extLst>
          </p:cNvPr>
          <p:cNvSpPr txBox="1"/>
          <p:nvPr/>
        </p:nvSpPr>
        <p:spPr>
          <a:xfrm>
            <a:off x="656560" y="2891362"/>
            <a:ext cx="609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Communication: UART, I2C, SPI, CAN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6D696B-265D-99E5-C03F-B8BD31A76259}"/>
              </a:ext>
            </a:extLst>
          </p:cNvPr>
          <p:cNvSpPr txBox="1"/>
          <p:nvPr/>
        </p:nvSpPr>
        <p:spPr>
          <a:xfrm>
            <a:off x="656560" y="3605841"/>
            <a:ext cx="609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Built-in ADC, DAC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189216-A7D3-37F9-17D6-75FD00051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862" y="1985624"/>
            <a:ext cx="5267794" cy="2633897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9E8E9FC-BC79-3B84-6A5B-B24AC5963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71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CEC0C-CBB0-CA28-0B4B-DF55952BF990}"/>
              </a:ext>
            </a:extLst>
          </p:cNvPr>
          <p:cNvSpPr txBox="1">
            <a:spLocks/>
          </p:cNvSpPr>
          <p:nvPr/>
        </p:nvSpPr>
        <p:spPr>
          <a:xfrm>
            <a:off x="329609" y="285271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dirty="0"/>
              <a:t>Applications of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C0A53-E760-F712-3387-5D864A22DB52}"/>
              </a:ext>
            </a:extLst>
          </p:cNvPr>
          <p:cNvSpPr txBox="1">
            <a:spLocks/>
          </p:cNvSpPr>
          <p:nvPr/>
        </p:nvSpPr>
        <p:spPr>
          <a:xfrm>
            <a:off x="542260" y="4921365"/>
            <a:ext cx="5295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Robotics and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D6BE4-D9D6-D90F-FC52-BE8FF47C10C3}"/>
              </a:ext>
            </a:extLst>
          </p:cNvPr>
          <p:cNvSpPr txBox="1"/>
          <p:nvPr/>
        </p:nvSpPr>
        <p:spPr>
          <a:xfrm>
            <a:off x="542260" y="1359977"/>
            <a:ext cx="3274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Home appliances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779A4-C3B2-4DFC-53C9-A59F4549AD50}"/>
              </a:ext>
            </a:extLst>
          </p:cNvPr>
          <p:cNvSpPr txBox="1"/>
          <p:nvPr/>
        </p:nvSpPr>
        <p:spPr>
          <a:xfrm>
            <a:off x="542260" y="2250324"/>
            <a:ext cx="3923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Automotive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87E5F4-7891-9833-7502-B6779715AA86}"/>
              </a:ext>
            </a:extLst>
          </p:cNvPr>
          <p:cNvSpPr txBox="1"/>
          <p:nvPr/>
        </p:nvSpPr>
        <p:spPr>
          <a:xfrm>
            <a:off x="542260" y="3140671"/>
            <a:ext cx="3923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Medical devices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43D71B-8344-3290-1DD1-BB8B194D9567}"/>
              </a:ext>
            </a:extLst>
          </p:cNvPr>
          <p:cNvSpPr txBox="1"/>
          <p:nvPr/>
        </p:nvSpPr>
        <p:spPr>
          <a:xfrm>
            <a:off x="542260" y="4031018"/>
            <a:ext cx="3923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IoT and smart devices</a:t>
            </a:r>
          </a:p>
        </p:txBody>
      </p:sp>
      <p:pic>
        <p:nvPicPr>
          <p:cNvPr id="6146" name="Picture 2" descr="Different Applications of Microcontroller – VLSIFacts">
            <a:extLst>
              <a:ext uri="{FF2B5EF4-FFF2-40B4-BE49-F238E27FC236}">
                <a16:creationId xmlns:a16="http://schemas.microsoft.com/office/drawing/2014/main" id="{9FFE5C4B-FCB7-F001-12EC-DF70E35B5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749" y="1413415"/>
            <a:ext cx="6062330" cy="384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E955A96-BE59-D6B1-C0AF-61123F7A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44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4FD4-50AF-5B2A-6232-66CD1920953B}"/>
              </a:ext>
            </a:extLst>
          </p:cNvPr>
          <p:cNvSpPr txBox="1">
            <a:spLocks/>
          </p:cNvSpPr>
          <p:nvPr/>
        </p:nvSpPr>
        <p:spPr>
          <a:xfrm>
            <a:off x="340242" y="274638"/>
            <a:ext cx="6007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r>
              <a:rPr lang="en-US" dirty="0"/>
              <a:t>Popular microcontroller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B3865-9A63-BD0C-3F67-2F5616C09EE5}"/>
              </a:ext>
            </a:extLst>
          </p:cNvPr>
          <p:cNvSpPr txBox="1">
            <a:spLocks/>
          </p:cNvSpPr>
          <p:nvPr/>
        </p:nvSpPr>
        <p:spPr>
          <a:xfrm>
            <a:off x="510363" y="4836503"/>
            <a:ext cx="6730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PIC &amp; AVR: Widely used in legacy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F99A9B-EE07-69D8-5A06-960B6DEBCA94}"/>
              </a:ext>
            </a:extLst>
          </p:cNvPr>
          <p:cNvSpPr txBox="1"/>
          <p:nvPr/>
        </p:nvSpPr>
        <p:spPr>
          <a:xfrm>
            <a:off x="510363" y="1500595"/>
            <a:ext cx="788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Arduino: Easy for beginners, based on AVR/ARM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2B727-75FB-236B-F35F-FB3EABE9B049}"/>
              </a:ext>
            </a:extLst>
          </p:cNvPr>
          <p:cNvSpPr txBox="1"/>
          <p:nvPr/>
        </p:nvSpPr>
        <p:spPr>
          <a:xfrm>
            <a:off x="531628" y="2334947"/>
            <a:ext cx="735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ESP32/ESP8266: Wi-Fi/Bluetooth enabled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A7F3A9-AAD5-9784-B12D-63958BC54DFC}"/>
              </a:ext>
            </a:extLst>
          </p:cNvPr>
          <p:cNvSpPr txBox="1"/>
          <p:nvPr/>
        </p:nvSpPr>
        <p:spPr>
          <a:xfrm>
            <a:off x="531627" y="3169299"/>
            <a:ext cx="7219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STM32/NXP: Industrial-grade, ARM Cortex-M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63B1B-0988-127C-FF81-BF468DA55713}"/>
              </a:ext>
            </a:extLst>
          </p:cNvPr>
          <p:cNvSpPr txBox="1"/>
          <p:nvPr/>
        </p:nvSpPr>
        <p:spPr>
          <a:xfrm>
            <a:off x="510363" y="4002901"/>
            <a:ext cx="7219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0"/>
            </a:lvl1pPr>
            <a:lvl2pPr marL="38404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Raspberry Pi Pico: Dual-core RP2040 MCU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F18602-DD2C-99B1-8427-EDCA5DFE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61" y="2019374"/>
            <a:ext cx="1532134" cy="9939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3E7305-83A0-3641-B44F-D02DF5647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7515" y="3060274"/>
            <a:ext cx="1264489" cy="1264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07AAD-260B-0F5C-2130-4E8F78C2D6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b="3066"/>
          <a:stretch>
            <a:fillRect/>
          </a:stretch>
        </p:blipFill>
        <p:spPr>
          <a:xfrm>
            <a:off x="7645514" y="3429000"/>
            <a:ext cx="1566330" cy="13285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5FB1E9-16CF-46F8-0F6C-6D0BE0398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9468" y="4324763"/>
            <a:ext cx="1742536" cy="17425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B596B6-B57D-2C24-9B0E-7B0FF9B6B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1849" y="5083134"/>
            <a:ext cx="1256042" cy="10795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8EFAFF-E58E-4112-C3E2-8B58224A8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0642" y="2089050"/>
            <a:ext cx="1281862" cy="7691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D268DF-2006-2598-7B78-963F03FAB3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111" y="3518238"/>
            <a:ext cx="1090074" cy="900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7E384A-62AE-2019-4542-F79847191F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4299" y="5017223"/>
            <a:ext cx="984849" cy="984849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C110051-0855-689D-2BED-0324A6F5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B834-9DCB-48D0-A36C-4D3E386409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3631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204</TotalTime>
  <Words>515</Words>
  <Application>Microsoft Office PowerPoint</Application>
  <PresentationFormat>Widescreen</PresentationFormat>
  <Paragraphs>89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Ayman KHAFIF</dc:creator>
  <cp:lastModifiedBy>Ayman KHAFIF</cp:lastModifiedBy>
  <cp:revision>8</cp:revision>
  <dcterms:created xsi:type="dcterms:W3CDTF">2025-06-10T10:13:15Z</dcterms:created>
  <dcterms:modified xsi:type="dcterms:W3CDTF">2025-06-10T14:25:13Z</dcterms:modified>
</cp:coreProperties>
</file>